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</p:sldMasterIdLst>
  <p:notesMasterIdLst>
    <p:notesMasterId r:id="rId32"/>
  </p:notesMasterIdLst>
  <p:handoutMasterIdLst>
    <p:handoutMasterId r:id="rId33"/>
  </p:handoutMasterIdLst>
  <p:sldIdLst>
    <p:sldId id="390" r:id="rId8"/>
    <p:sldId id="507" r:id="rId9"/>
    <p:sldId id="466" r:id="rId10"/>
    <p:sldId id="524" r:id="rId11"/>
    <p:sldId id="522" r:id="rId12"/>
    <p:sldId id="525" r:id="rId13"/>
    <p:sldId id="526" r:id="rId14"/>
    <p:sldId id="495" r:id="rId15"/>
    <p:sldId id="516" r:id="rId16"/>
    <p:sldId id="515" r:id="rId17"/>
    <p:sldId id="473" r:id="rId18"/>
    <p:sldId id="517" r:id="rId19"/>
    <p:sldId id="518" r:id="rId20"/>
    <p:sldId id="523" r:id="rId21"/>
    <p:sldId id="520" r:id="rId22"/>
    <p:sldId id="505" r:id="rId23"/>
    <p:sldId id="455" r:id="rId24"/>
    <p:sldId id="502" r:id="rId25"/>
    <p:sldId id="527" r:id="rId26"/>
    <p:sldId id="488" r:id="rId27"/>
    <p:sldId id="446" r:id="rId28"/>
    <p:sldId id="481" r:id="rId29"/>
    <p:sldId id="510" r:id="rId30"/>
    <p:sldId id="36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A43"/>
    <a:srgbClr val="787878"/>
    <a:srgbClr val="0563C1"/>
    <a:srgbClr val="313133"/>
    <a:srgbClr val="003466"/>
    <a:srgbClr val="646464"/>
    <a:srgbClr val="E6E6E6"/>
    <a:srgbClr val="DCDCDC"/>
    <a:srgbClr val="525254"/>
    <a:srgbClr val="B20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18" autoAdjust="0"/>
    <p:restoredTop sz="94605" autoAdjust="0"/>
  </p:normalViewPr>
  <p:slideViewPr>
    <p:cSldViewPr snapToGrid="0" showGuides="1">
      <p:cViewPr varScale="1">
        <p:scale>
          <a:sx n="111" d="100"/>
          <a:sy n="111" d="100"/>
        </p:scale>
        <p:origin x="1458" y="9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7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72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3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1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89260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53" y="5995163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74189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605607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8" y="605552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99055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8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989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96" y="605607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53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44700" y="860613"/>
            <a:ext cx="3639671" cy="3232192"/>
          </a:xfrm>
        </p:spPr>
        <p:txBody>
          <a:bodyPr anchor="b"/>
          <a:lstStyle>
            <a:lvl1pPr algn="l"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44700" y="4619555"/>
            <a:ext cx="3679065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761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553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87407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553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86050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9379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1" y="591110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  <p:sldLayoutId id="2147483942" r:id="rId3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Alma_Online_Help_(English)/Getting_Started/050Alma_User_Interface_%E2%80%93_General_Information/Searching_in_Alma" TargetMode="External"/><Relationship Id="rId2" Type="http://schemas.openxmlformats.org/officeDocument/2006/relationships/hyperlink" Target="https://knowledge.exlibrisgroup.com/@api/deki/files/60407/Resource_Management_-_Using_the_Advanced_Search_drop-down_list_operator_contains_exact_phrase_starting_with.docx" TargetMode="Externa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3"/>
            <a:ext cx="9144000" cy="45791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63910" y="825400"/>
            <a:ext cx="4750362" cy="2954480"/>
          </a:xfrm>
        </p:spPr>
        <p:txBody>
          <a:bodyPr anchor="t"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Using </a:t>
            </a:r>
            <a:r>
              <a:rPr lang="en-US" sz="3200" dirty="0">
                <a:solidFill>
                  <a:schemeClr val="bg1"/>
                </a:solidFill>
              </a:rPr>
              <a:t>the Advanced Search drop-down list operator </a:t>
            </a:r>
            <a:r>
              <a:rPr lang="en-US" sz="3200" dirty="0" smtClean="0">
                <a:solidFill>
                  <a:schemeClr val="bg1"/>
                </a:solidFill>
              </a:rPr>
              <a:t>"contains </a:t>
            </a:r>
            <a:r>
              <a:rPr lang="en-US" sz="3200" dirty="0">
                <a:solidFill>
                  <a:schemeClr val="bg1"/>
                </a:solidFill>
              </a:rPr>
              <a:t>exact phrase starting </a:t>
            </a:r>
            <a:r>
              <a:rPr lang="en-US" sz="3200" dirty="0" smtClean="0">
                <a:solidFill>
                  <a:schemeClr val="bg1"/>
                </a:solidFill>
              </a:rPr>
              <a:t>with"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765" y="5081389"/>
            <a:ext cx="5303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Yoel Kortick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Senior Librarian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7" y="2563811"/>
            <a:ext cx="8961120" cy="9287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5576" y="1079481"/>
            <a:ext cx="8615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physical </a:t>
            </a:r>
            <a:r>
              <a:rPr lang="en-US" sz="2000" dirty="0"/>
              <a:t>item (31819000173514) </a:t>
            </a:r>
            <a:r>
              <a:rPr lang="en-US" sz="2000" dirty="0" smtClean="0"/>
              <a:t>has inherited this call number: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9618" y="3071303"/>
            <a:ext cx="782708" cy="241540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8941" y="1004552"/>
            <a:ext cx="86159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Now we preform a </a:t>
            </a:r>
            <a:r>
              <a:rPr lang="en-US" sz="2000" dirty="0"/>
              <a:t>search </a:t>
            </a:r>
            <a:r>
              <a:rPr lang="en-US" sz="2000" dirty="0" smtClean="0"/>
              <a:t>as follows: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Permanent </a:t>
            </a:r>
            <a:r>
              <a:rPr lang="en-US" sz="2000" dirty="0"/>
              <a:t>call number Contains exact phrase starting with </a:t>
            </a:r>
            <a:r>
              <a:rPr lang="en-US" sz="2000" dirty="0" smtClean="0"/>
              <a:t>"(</a:t>
            </a:r>
            <a:r>
              <a:rPr lang="en-US" sz="2000" dirty="0"/>
              <a:t>520</a:t>
            </a:r>
            <a:r>
              <a:rPr lang="en-US" sz="2000" dirty="0" smtClean="0"/>
              <a:t>)"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AND </a:t>
            </a:r>
            <a:br>
              <a:rPr lang="en-US" sz="2000" dirty="0" smtClean="0"/>
            </a:br>
            <a:r>
              <a:rPr lang="en-US" sz="2000" dirty="0" smtClean="0"/>
              <a:t>Permanent </a:t>
            </a:r>
            <a:r>
              <a:rPr lang="en-US" sz="2000" dirty="0"/>
              <a:t>call number type equals </a:t>
            </a:r>
            <a:r>
              <a:rPr lang="en-US" sz="2000" dirty="0" smtClean="0"/>
              <a:t>"Other scheme"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91" y="3129010"/>
            <a:ext cx="8535591" cy="18766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925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87" y="1689244"/>
            <a:ext cx="8229600" cy="45322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8941" y="702628"/>
            <a:ext cx="8615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 find exactly this record which has permanent call number starting with </a:t>
            </a:r>
            <a:r>
              <a:rPr lang="en-US" sz="2400" b="1" dirty="0" smtClean="0"/>
              <a:t>(520)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778370" y="4934309"/>
            <a:ext cx="172528" cy="6642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140016" y="2441276"/>
            <a:ext cx="1733909" cy="3191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24" y="2005739"/>
            <a:ext cx="7315200" cy="41396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8941" y="702628"/>
            <a:ext cx="8615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If we had used "Contains Phrase" we would have found a lot more and it would not be values starting with </a:t>
            </a:r>
            <a:r>
              <a:rPr lang="en-US" sz="2000" b="1" dirty="0" smtClean="0"/>
              <a:t>(520)</a:t>
            </a:r>
            <a:r>
              <a:rPr lang="en-US" sz="2000" dirty="0" smtClean="0"/>
              <a:t> .  They would have 520 anywhere and no parentheses</a:t>
            </a:r>
            <a:endParaRPr lang="en-US" sz="20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3165894" y="2268747"/>
            <a:ext cx="983411" cy="3191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717985" y="5917720"/>
            <a:ext cx="77637" cy="4906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75849" y="4347713"/>
            <a:ext cx="272594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Here 520 has no parentheses and is between a colon and comma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72" y="2069814"/>
            <a:ext cx="7315200" cy="41724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Example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8941" y="702628"/>
            <a:ext cx="8615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we had used </a:t>
            </a:r>
            <a:r>
              <a:rPr lang="en-US" sz="2000" dirty="0" smtClean="0"/>
              <a:t>"Contains Keywords" </a:t>
            </a:r>
            <a:r>
              <a:rPr lang="en-US" sz="2000" dirty="0"/>
              <a:t>we would have found a lot more and it would not be values starting with </a:t>
            </a:r>
            <a:r>
              <a:rPr lang="en-US" sz="2000" b="1" dirty="0"/>
              <a:t>(520)</a:t>
            </a:r>
            <a:r>
              <a:rPr lang="en-US" sz="2000" dirty="0"/>
              <a:t> .  They would have 520 anywhere and no parentheses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3037620" y="2112696"/>
            <a:ext cx="2846716" cy="3191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588589" y="6046048"/>
            <a:ext cx="60385" cy="2739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39458" y="4956497"/>
            <a:ext cx="32610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same record we found with </a:t>
            </a:r>
            <a:r>
              <a:rPr lang="en-US" dirty="0"/>
              <a:t>"</a:t>
            </a:r>
            <a:r>
              <a:rPr lang="en-US" dirty="0" smtClean="0"/>
              <a:t>contains phrase</a:t>
            </a:r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7119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64" y="2499509"/>
            <a:ext cx="7315200" cy="31009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Example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8941" y="702628"/>
            <a:ext cx="86159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same search as we just did for "Contains Phrase" and "Contains Keywords" will find nothing if we change the operator to "Contains exact phrase starting with".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"Contains exact phrase starting with" </a:t>
            </a:r>
            <a:r>
              <a:rPr lang="en-US" sz="2000" b="1" dirty="0"/>
              <a:t>(520</a:t>
            </a:r>
            <a:r>
              <a:rPr lang="en-US" sz="2000" b="1" dirty="0" smtClean="0"/>
              <a:t>) </a:t>
            </a:r>
            <a:r>
              <a:rPr lang="en-US" sz="2000" dirty="0" smtClean="0"/>
              <a:t>does not find "Texas</a:t>
            </a:r>
            <a:r>
              <a:rPr lang="en-US" sz="2000" dirty="0"/>
              <a:t>. (Coast). Oil and Gas. 1:</a:t>
            </a:r>
            <a:r>
              <a:rPr lang="en-US" sz="2000" b="1" dirty="0"/>
              <a:t>520</a:t>
            </a:r>
            <a:r>
              <a:rPr lang="en-US" sz="2000" dirty="0"/>
              <a:t>,000. 1965. East </a:t>
            </a:r>
            <a:r>
              <a:rPr lang="en-US" sz="2000" dirty="0" smtClean="0"/>
              <a:t>sheet</a:t>
            </a:r>
            <a:r>
              <a:rPr lang="en-US" sz="2000" dirty="0"/>
              <a:t> "</a:t>
            </a:r>
            <a:endParaRPr lang="en-US" sz="20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2976114" y="3140013"/>
            <a:ext cx="2518912" cy="2846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67468" y="5080958"/>
            <a:ext cx="2518912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" y="660228"/>
            <a:ext cx="9144000" cy="58866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01275" y="2156844"/>
            <a:ext cx="3735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Introduction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3396919" y="3291172"/>
            <a:ext cx="3735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Example 1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3397003" y="4395691"/>
            <a:ext cx="36313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Example 2</a:t>
            </a:r>
            <a:endParaRPr lang="en-US" sz="2600" b="1" dirty="0"/>
          </a:p>
        </p:txBody>
      </p:sp>
      <p:sp>
        <p:nvSpPr>
          <p:cNvPr id="16" name="TextBox 4"/>
          <p:cNvSpPr txBox="1"/>
          <p:nvPr/>
        </p:nvSpPr>
        <p:spPr>
          <a:xfrm>
            <a:off x="3396919" y="5577586"/>
            <a:ext cx="3735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Example 3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127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Example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8941" y="866531"/>
            <a:ext cx="88215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we search for permanent call number "keywords contains" </a:t>
            </a:r>
            <a:r>
              <a:rPr lang="en-US" sz="2400" b="1" dirty="0" smtClean="0"/>
              <a:t>no.5</a:t>
            </a:r>
            <a:r>
              <a:rPr lang="en-US" sz="2400" dirty="0" smtClean="0"/>
              <a:t> then we will find records with call number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(267) K4mc </a:t>
            </a:r>
            <a:r>
              <a:rPr lang="en-US" sz="2400" b="1" dirty="0"/>
              <a:t>no5</a:t>
            </a:r>
            <a:r>
              <a:rPr lang="en-US" sz="2400" dirty="0"/>
              <a:t> &amp; </a:t>
            </a:r>
            <a:r>
              <a:rPr lang="en-US" sz="2400" dirty="0" smtClean="0"/>
              <a:t>no.8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[there is no period between the "o" and the "5"]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784 M755 </a:t>
            </a:r>
            <a:r>
              <a:rPr lang="en-US" sz="2400" b="1" dirty="0" smtClean="0"/>
              <a:t>no.5</a:t>
            </a:r>
            <a:r>
              <a:rPr lang="en-US" sz="2400" dirty="0" smtClean="0"/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[</a:t>
            </a:r>
            <a:r>
              <a:rPr lang="en-US" sz="2400" dirty="0"/>
              <a:t>there is </a:t>
            </a:r>
            <a:r>
              <a:rPr lang="en-US" sz="2400" dirty="0" smtClean="0"/>
              <a:t>a </a:t>
            </a:r>
            <a:r>
              <a:rPr lang="en-US" sz="2400" dirty="0"/>
              <a:t>period between </a:t>
            </a:r>
            <a:r>
              <a:rPr lang="en-US" sz="2400" dirty="0" smtClean="0"/>
              <a:t>the "o" </a:t>
            </a:r>
            <a:r>
              <a:rPr lang="en-US" sz="2400" dirty="0"/>
              <a:t>and the </a:t>
            </a:r>
            <a:r>
              <a:rPr lang="en-US" sz="2400" dirty="0" smtClean="0"/>
              <a:t>"5"]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we search for permanent call number </a:t>
            </a:r>
            <a:r>
              <a:rPr lang="en-US" sz="2400" dirty="0" smtClean="0"/>
              <a:t>"contains exact phrase starting with" </a:t>
            </a:r>
            <a:r>
              <a:rPr lang="en-US" sz="2400" b="1" dirty="0"/>
              <a:t>no.5</a:t>
            </a:r>
            <a:r>
              <a:rPr lang="en-US" sz="2400" dirty="0"/>
              <a:t> then we will find records with call number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G(520) B77bg v.27 no.5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[there is </a:t>
            </a:r>
            <a:r>
              <a:rPr lang="en-US" sz="2400" dirty="0" smtClean="0"/>
              <a:t>a space before "no.5" thus it is a new word]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S(520) C23p </a:t>
            </a:r>
            <a:r>
              <a:rPr lang="en-US" sz="2400" dirty="0" smtClean="0"/>
              <a:t>no.52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["no.52" starts with "no.5"</a:t>
            </a:r>
            <a:endParaRPr lang="en-US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18941" y="5460521"/>
            <a:ext cx="882154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"contains exact phrase starting with" </a:t>
            </a:r>
            <a:r>
              <a:rPr lang="en-US" b="1" dirty="0" smtClean="0"/>
              <a:t>does take into account special characters such as parentheses and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3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59" y="833432"/>
            <a:ext cx="7315200" cy="552833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6012611" y="1069676"/>
            <a:ext cx="439947" cy="3758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87660" y="1445545"/>
            <a:ext cx="12249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Has period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508740" y="4508740"/>
            <a:ext cx="439947" cy="3758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83789" y="4884609"/>
            <a:ext cx="12249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 period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948686" y="5791655"/>
            <a:ext cx="158974" cy="3789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46452" y="5422323"/>
            <a:ext cx="12249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Has period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942272" y="833432"/>
            <a:ext cx="1104180" cy="322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4045" y="3257325"/>
            <a:ext cx="2501683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"contains </a:t>
            </a:r>
            <a:r>
              <a:rPr lang="en-US" dirty="0" smtClean="0"/>
              <a:t>keywords" does NOT take into account special characters such as parentheses and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2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62" y="833432"/>
            <a:ext cx="7315200" cy="52487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561161" y="1147609"/>
            <a:ext cx="439947" cy="3758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36210" y="1523478"/>
            <a:ext cx="12249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Has period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336210" y="4353465"/>
            <a:ext cx="439947" cy="3758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5388" y="4729334"/>
            <a:ext cx="34994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Has period and full phrase "no.5"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643885" y="5595378"/>
            <a:ext cx="158974" cy="3789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631721" y="833432"/>
            <a:ext cx="1613139" cy="322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15914" y="5280496"/>
            <a:ext cx="45802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Has period and full phrase starting with "no.5"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4045" y="3257325"/>
            <a:ext cx="2501683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"contains </a:t>
            </a:r>
            <a:r>
              <a:rPr lang="en-US" dirty="0" smtClean="0"/>
              <a:t>exact phrase starting with" DOES take into account special characters such as parentheses and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" y="660228"/>
            <a:ext cx="9144000" cy="58866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01275" y="2156844"/>
            <a:ext cx="3735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Introduction</a:t>
            </a:r>
            <a:endParaRPr lang="en-US" sz="2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96919" y="3291172"/>
            <a:ext cx="3735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Example 1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3397003" y="4395691"/>
            <a:ext cx="36313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Example 2</a:t>
            </a:r>
            <a:endParaRPr lang="en-US" sz="2600" dirty="0"/>
          </a:p>
        </p:txBody>
      </p:sp>
      <p:sp>
        <p:nvSpPr>
          <p:cNvPr id="16" name="TextBox 4"/>
          <p:cNvSpPr txBox="1"/>
          <p:nvPr/>
        </p:nvSpPr>
        <p:spPr>
          <a:xfrm>
            <a:off x="3396919" y="5577586"/>
            <a:ext cx="3735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Example 3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5713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" y="660228"/>
            <a:ext cx="9144000" cy="58866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01275" y="2156844"/>
            <a:ext cx="3735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Introduction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3396919" y="3291172"/>
            <a:ext cx="3735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Example 1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3397003" y="4395691"/>
            <a:ext cx="36313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Example 2</a:t>
            </a:r>
            <a:endParaRPr lang="en-US" sz="2600" dirty="0"/>
          </a:p>
        </p:txBody>
      </p:sp>
      <p:sp>
        <p:nvSpPr>
          <p:cNvPr id="16" name="TextBox 4"/>
          <p:cNvSpPr txBox="1"/>
          <p:nvPr/>
        </p:nvSpPr>
        <p:spPr>
          <a:xfrm>
            <a:off x="3396919" y="5577586"/>
            <a:ext cx="3735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/>
              <a:t>Example 3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659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638515" cy="633250"/>
          </a:xfrm>
        </p:spPr>
        <p:txBody>
          <a:bodyPr>
            <a:normAutofit/>
          </a:bodyPr>
          <a:lstStyle/>
          <a:p>
            <a:r>
              <a:rPr lang="en-US" dirty="0" smtClean="0"/>
              <a:t>Example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8941" y="866531"/>
            <a:ext cx="88215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we search for permanent call number "keywords contains" </a:t>
            </a:r>
            <a:r>
              <a:rPr lang="en-US" sz="2400" b="1" dirty="0" smtClean="0"/>
              <a:t>(52</a:t>
            </a:r>
            <a:r>
              <a:rPr lang="en-US" sz="2400" dirty="0" smtClean="0"/>
              <a:t> then we will find records with call number word "52"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S(530) B52ga Heft </a:t>
            </a:r>
            <a:r>
              <a:rPr lang="en-US" sz="2400" b="1" dirty="0" smtClean="0"/>
              <a:t>52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[The "(" we searched for is ignored]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dirty="0"/>
              <a:t>we search for permanent call number </a:t>
            </a:r>
            <a:r>
              <a:rPr lang="en-US" sz="2400" dirty="0" smtClean="0"/>
              <a:t>"contains exact phrase starting with" </a:t>
            </a:r>
            <a:r>
              <a:rPr lang="en-US" sz="2400" b="1" dirty="0" smtClean="0"/>
              <a:t>(52</a:t>
            </a:r>
            <a:r>
              <a:rPr lang="en-US" sz="2400" dirty="0" smtClean="0"/>
              <a:t> </a:t>
            </a:r>
            <a:r>
              <a:rPr lang="en-US" sz="2400" dirty="0"/>
              <a:t>then we will find records with call number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(520) </a:t>
            </a:r>
            <a:r>
              <a:rPr lang="en-US" sz="2400" dirty="0" smtClean="0"/>
              <a:t>BF277h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[It starts with (52.  The "(" </a:t>
            </a:r>
            <a:r>
              <a:rPr lang="en-US" sz="2400" dirty="0"/>
              <a:t>we searched for is </a:t>
            </a:r>
            <a:r>
              <a:rPr lang="en-US" sz="2400" dirty="0" smtClean="0"/>
              <a:t>not ignored]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(521) G743c 2017</a:t>
            </a:r>
            <a:endParaRPr lang="en-US" sz="24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[It starts with (52.  The </a:t>
            </a:r>
            <a:r>
              <a:rPr lang="en-US" sz="2400" dirty="0" smtClean="0"/>
              <a:t>"(" </a:t>
            </a:r>
            <a:r>
              <a:rPr lang="en-US" sz="2400" dirty="0"/>
              <a:t>we searched for </a:t>
            </a:r>
            <a:r>
              <a:rPr lang="en-US" sz="2400"/>
              <a:t>is </a:t>
            </a:r>
            <a:r>
              <a:rPr lang="en-US" sz="2400" smtClean="0"/>
              <a:t>not ignored</a:t>
            </a:r>
            <a:r>
              <a:rPr lang="en-US" sz="2400" dirty="0" smtClean="0"/>
              <a:t>]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528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13" y="893763"/>
            <a:ext cx="7315200" cy="54229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638515" cy="633250"/>
          </a:xfrm>
        </p:spPr>
        <p:txBody>
          <a:bodyPr>
            <a:normAutofit/>
          </a:bodyPr>
          <a:lstStyle/>
          <a:p>
            <a:r>
              <a:rPr lang="en-US" dirty="0" smtClean="0"/>
              <a:t>Example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98940" y="2245687"/>
            <a:ext cx="210312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( is ignored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702060" y="1431458"/>
            <a:ext cx="583147" cy="987465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573559" y="4437065"/>
            <a:ext cx="515861" cy="721329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91232" y="5512277"/>
            <a:ext cx="116428" cy="548847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61117" y="1112808"/>
            <a:ext cx="1759789" cy="3709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0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290" y="883478"/>
            <a:ext cx="6650966" cy="49421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638515" cy="633250"/>
          </a:xfrm>
        </p:spPr>
        <p:txBody>
          <a:bodyPr>
            <a:normAutofit/>
          </a:bodyPr>
          <a:lstStyle/>
          <a:p>
            <a:r>
              <a:rPr lang="en-US" dirty="0" smtClean="0"/>
              <a:t>Example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28004" y="2183784"/>
            <a:ext cx="210312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Search for "(52"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331124" y="1369555"/>
            <a:ext cx="583147" cy="987465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29996" y="3781186"/>
            <a:ext cx="210312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Retrieve "(520)" and also retrieve "(521)"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279563" y="4063041"/>
            <a:ext cx="1" cy="1285335"/>
          </a:xfrm>
          <a:prstGeom prst="straightConnector1">
            <a:avLst/>
          </a:prstGeom>
          <a:ln w="38100">
            <a:solidFill>
              <a:srgbClr val="EE3A4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270075" y="4556773"/>
            <a:ext cx="1959921" cy="1"/>
          </a:xfrm>
          <a:prstGeom prst="straightConnector1">
            <a:avLst/>
          </a:prstGeom>
          <a:ln w="38100">
            <a:solidFill>
              <a:srgbClr val="EE3A4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61117" y="1112808"/>
            <a:ext cx="1759789" cy="3709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41371"/>
            <a:ext cx="7772400" cy="718782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63" y="822960"/>
            <a:ext cx="9189720" cy="5123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594" y="1496"/>
            <a:ext cx="9189720" cy="171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Introduction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5576" y="1079481"/>
            <a:ext cx="8615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For the following indexes an operator "Contains </a:t>
            </a:r>
            <a:r>
              <a:rPr lang="en-US" sz="2000" dirty="0"/>
              <a:t>exact phrase starting </a:t>
            </a:r>
            <a:r>
              <a:rPr lang="en-US" sz="2000" dirty="0" smtClean="0"/>
              <a:t>with" exists:</a:t>
            </a:r>
            <a:br>
              <a:rPr lang="en-US" sz="2000" dirty="0" smtClean="0"/>
            </a:b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Permanent </a:t>
            </a:r>
            <a:r>
              <a:rPr lang="en-US" sz="2000" dirty="0"/>
              <a:t>Call Number (physical title)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LC </a:t>
            </a:r>
            <a:r>
              <a:rPr lang="en-US" sz="2000" dirty="0"/>
              <a:t>Call Number (bibliographic</a:t>
            </a:r>
            <a:r>
              <a:rPr lang="en-US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Local call numbers (bibliographic)</a:t>
            </a:r>
          </a:p>
          <a:p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operator exists in the drop down list when searching via advanced search.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41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Introduction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5576" y="1079481"/>
            <a:ext cx="8615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 this presentation we will use examples to show how this operator works and how it differs from the "keywords" and "contains phrase" operators.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As we will see, the "Contains </a:t>
            </a:r>
            <a:r>
              <a:rPr lang="en-US" sz="2000" dirty="0"/>
              <a:t>exact phrase starting </a:t>
            </a:r>
            <a:r>
              <a:rPr lang="en-US" sz="2000" dirty="0" smtClean="0"/>
              <a:t>with" is a much more precise method of searching that the keywords and phrase options.  It allows for searching via special characters such as parentheses and periods.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It also allows for truncation in the sense that the beginning of a word can be searched for and all words beginning with that value will be retrieved.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28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Introduction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5576" y="1079481"/>
            <a:ext cx="86159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For more information regarding operator "Contains </a:t>
            </a:r>
            <a:r>
              <a:rPr lang="en-US" sz="2000" dirty="0"/>
              <a:t>exact phrase starting </a:t>
            </a:r>
            <a:r>
              <a:rPr lang="en-US" sz="2000" dirty="0" smtClean="0"/>
              <a:t>with" see explanatory document "Using </a:t>
            </a:r>
            <a:r>
              <a:rPr lang="en-US" sz="2000" dirty="0"/>
              <a:t>the Advanced Search drop-down list operator contains exact phrase starting </a:t>
            </a:r>
            <a:r>
              <a:rPr lang="en-US" sz="2000" dirty="0" smtClean="0"/>
              <a:t>with" at: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2"/>
              </a:rPr>
              <a:t>https://knowledge.exlibrisgroup.com/@api/deki/files/60407/Resource_Management_-_</a:t>
            </a:r>
            <a:r>
              <a:rPr lang="en-US" sz="2000" dirty="0" smtClean="0">
                <a:hlinkClick r:id="rId2"/>
              </a:rPr>
              <a:t>Using_the_Advanced_Search_drop-down_list_operator_contains_exact_phrase_starting_with.docx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See the On Line Help at:</a:t>
            </a:r>
            <a:br>
              <a:rPr lang="en-US" sz="2000" dirty="0" smtClean="0"/>
            </a:br>
            <a:r>
              <a:rPr lang="en-US" sz="2000" dirty="0">
                <a:hlinkClick r:id="rId3"/>
              </a:rPr>
              <a:t>https://knowledge.exlibrisgroup.com/Alma/Product_Documentation/Alma_Online_Help_(English)/Getting_Started/050Alma_User_Interface_%</a:t>
            </a:r>
            <a:r>
              <a:rPr lang="en-US" sz="2000" dirty="0" smtClean="0">
                <a:hlinkClick r:id="rId3"/>
              </a:rPr>
              <a:t>E2%80%93_General_Information/Searching_in_Alma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40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" y="660228"/>
            <a:ext cx="9144000" cy="58866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01275" y="2156844"/>
            <a:ext cx="3735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Introduction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3396919" y="3291172"/>
            <a:ext cx="3735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Example 1</a:t>
            </a:r>
            <a:endParaRPr lang="en-US" sz="2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97003" y="4395691"/>
            <a:ext cx="36313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Example 2</a:t>
            </a:r>
            <a:endParaRPr lang="en-US" sz="2600" dirty="0"/>
          </a:p>
        </p:txBody>
      </p:sp>
      <p:sp>
        <p:nvSpPr>
          <p:cNvPr id="16" name="TextBox 4"/>
          <p:cNvSpPr txBox="1"/>
          <p:nvPr/>
        </p:nvSpPr>
        <p:spPr>
          <a:xfrm>
            <a:off x="3396919" y="5577586"/>
            <a:ext cx="3735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Example 3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298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7104" y="784104"/>
            <a:ext cx="86159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Record has permanent call number </a:t>
            </a:r>
            <a:r>
              <a:rPr lang="en-US" sz="2000" b="1" dirty="0"/>
              <a:t>(520) BF277h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we search for </a:t>
            </a:r>
            <a:r>
              <a:rPr lang="en-US" sz="2000" dirty="0" smtClean="0"/>
              <a:t>"</a:t>
            </a:r>
            <a:r>
              <a:rPr lang="en-US" sz="2000" b="1" dirty="0" smtClean="0"/>
              <a:t>Contains </a:t>
            </a:r>
            <a:r>
              <a:rPr lang="en-US" sz="2000" b="1" dirty="0"/>
              <a:t>exact phrase starting </a:t>
            </a:r>
            <a:r>
              <a:rPr lang="en-US" sz="2000" b="1" dirty="0" smtClean="0"/>
              <a:t>with</a:t>
            </a:r>
            <a:r>
              <a:rPr lang="en-US" sz="2000" dirty="0" smtClean="0"/>
              <a:t>“ and value </a:t>
            </a:r>
            <a:r>
              <a:rPr lang="en-US" sz="2000" b="1" dirty="0"/>
              <a:t>(520) </a:t>
            </a:r>
            <a:r>
              <a:rPr lang="en-US" sz="2000" dirty="0"/>
              <a:t>then we find the record with permanent call number </a:t>
            </a:r>
            <a:r>
              <a:rPr lang="en-US" sz="2000" b="1" dirty="0"/>
              <a:t>(520) BF277h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This </a:t>
            </a:r>
            <a:r>
              <a:rPr lang="en-US" sz="2000" dirty="0"/>
              <a:t>is because when we search for </a:t>
            </a:r>
            <a:r>
              <a:rPr lang="en-US" sz="2000" dirty="0" smtClean="0"/>
              <a:t>"Contains </a:t>
            </a:r>
            <a:r>
              <a:rPr lang="en-US" sz="2000" dirty="0"/>
              <a:t>exact phrase starting </a:t>
            </a:r>
            <a:r>
              <a:rPr lang="en-US" sz="2000" dirty="0" smtClean="0"/>
              <a:t>with" </a:t>
            </a:r>
            <a:r>
              <a:rPr lang="en-US" sz="2000" dirty="0"/>
              <a:t>(520) then we find only records which start with (520) (including the parentheses).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we search for either of the following: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"Contains Phrase" </a:t>
            </a:r>
            <a:r>
              <a:rPr lang="en-US" sz="2000" dirty="0"/>
              <a:t>(520)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"Contains Keywords" </a:t>
            </a:r>
            <a:r>
              <a:rPr lang="en-US" sz="2000" dirty="0"/>
              <a:t>(520)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then we find records which have 520 </a:t>
            </a:r>
            <a:r>
              <a:rPr lang="en-US" sz="2000" b="1" dirty="0"/>
              <a:t>anywhere</a:t>
            </a:r>
            <a:r>
              <a:rPr lang="en-US" sz="2000" dirty="0"/>
              <a:t> </a:t>
            </a:r>
            <a:r>
              <a:rPr lang="en-US" sz="2000" dirty="0" smtClean="0"/>
              <a:t>(not necessarily at the beginning of the field or word) and </a:t>
            </a:r>
            <a:r>
              <a:rPr lang="en-US" sz="2000" dirty="0"/>
              <a:t>may or may not have parentheses.  For </a:t>
            </a:r>
            <a:r>
              <a:rPr lang="en-US" sz="2000" dirty="0" smtClean="0"/>
              <a:t>example we </a:t>
            </a:r>
            <a:r>
              <a:rPr lang="en-US" sz="2000" dirty="0"/>
              <a:t>will find </a:t>
            </a:r>
            <a:r>
              <a:rPr lang="en-US" sz="2000" dirty="0" smtClean="0"/>
              <a:t>records </a:t>
            </a:r>
            <a:r>
              <a:rPr lang="en-US" sz="2000" dirty="0"/>
              <a:t>with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call number </a:t>
            </a:r>
            <a:r>
              <a:rPr lang="en-US" sz="2000" dirty="0" smtClean="0"/>
              <a:t>     (</a:t>
            </a:r>
            <a:r>
              <a:rPr lang="en-US" sz="2000" b="1" dirty="0"/>
              <a:t>520</a:t>
            </a:r>
            <a:r>
              <a:rPr lang="en-US" sz="2000" dirty="0"/>
              <a:t>) BF277h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call number </a:t>
            </a:r>
            <a:r>
              <a:rPr lang="en-US" sz="2000" dirty="0" smtClean="0"/>
              <a:t>     Texas</a:t>
            </a:r>
            <a:r>
              <a:rPr lang="en-US" sz="2000" dirty="0"/>
              <a:t>. (Coast). Oil and Gas. 1:</a:t>
            </a:r>
            <a:r>
              <a:rPr lang="en-US" sz="2000" b="1" dirty="0"/>
              <a:t>520</a:t>
            </a:r>
            <a:r>
              <a:rPr lang="en-US" sz="2000" dirty="0"/>
              <a:t>,000. 1965. East sheet.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call number </a:t>
            </a:r>
            <a:r>
              <a:rPr lang="en-US" sz="2000" dirty="0" smtClean="0"/>
              <a:t>     M(</a:t>
            </a:r>
            <a:r>
              <a:rPr lang="en-US" sz="2000" b="1" dirty="0" smtClean="0"/>
              <a:t>520</a:t>
            </a:r>
            <a:r>
              <a:rPr lang="en-US" sz="2000" dirty="0" smtClean="0"/>
              <a:t>)49 </a:t>
            </a:r>
            <a:r>
              <a:rPr lang="en-US" sz="2000" dirty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7080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36" y="2199619"/>
            <a:ext cx="6630325" cy="2924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7104" y="784104"/>
            <a:ext cx="8615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Here is a record (991000038009703886) with local </a:t>
            </a:r>
            <a:r>
              <a:rPr lang="en-US" sz="2000" dirty="0"/>
              <a:t>call number </a:t>
            </a:r>
            <a:r>
              <a:rPr lang="en-US" sz="2000" dirty="0" smtClean="0"/>
              <a:t>(</a:t>
            </a:r>
            <a:r>
              <a:rPr lang="en-US" sz="2000" dirty="0"/>
              <a:t>520) </a:t>
            </a:r>
            <a:r>
              <a:rPr lang="en-US" sz="2000" dirty="0" smtClean="0"/>
              <a:t>BF277h</a:t>
            </a: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title is </a:t>
            </a:r>
            <a:r>
              <a:rPr lang="en-US" sz="2000" dirty="0" smtClean="0"/>
              <a:t>"Geology </a:t>
            </a:r>
            <a:r>
              <a:rPr lang="en-US" sz="2000" dirty="0"/>
              <a:t>of the country around </a:t>
            </a:r>
            <a:r>
              <a:rPr lang="en-US" sz="2000" dirty="0" err="1" smtClean="0"/>
              <a:t>Faversham</a:t>
            </a:r>
            <a:r>
              <a:rPr lang="en-US" sz="2000" dirty="0" smtClean="0"/>
              <a:t>"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5336" y="4132047"/>
            <a:ext cx="2147978" cy="241540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7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949" y="2603351"/>
            <a:ext cx="5054424" cy="18737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7104" y="784104"/>
            <a:ext cx="8615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associated holdings record (</a:t>
            </a:r>
            <a:r>
              <a:rPr lang="en-US" sz="2000" dirty="0"/>
              <a:t>22110658500003886</a:t>
            </a:r>
            <a:r>
              <a:rPr lang="en-US" sz="2000" dirty="0" smtClean="0"/>
              <a:t> ) also has this </a:t>
            </a:r>
            <a:r>
              <a:rPr lang="en-US" sz="2000" dirty="0"/>
              <a:t>call number </a:t>
            </a:r>
            <a:r>
              <a:rPr lang="en-US" sz="2000" b="1" dirty="0"/>
              <a:t>(520) BF277h </a:t>
            </a: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Note that first indicator is an "8" meaning call number type "Other Scheme"</a:t>
            </a:r>
          </a:p>
        </p:txBody>
      </p:sp>
      <p:sp>
        <p:nvSpPr>
          <p:cNvPr id="6" name="Rectangle 5"/>
          <p:cNvSpPr/>
          <p:nvPr/>
        </p:nvSpPr>
        <p:spPr>
          <a:xfrm>
            <a:off x="4554747" y="3761117"/>
            <a:ext cx="1768415" cy="389815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10013</TotalTime>
  <Words>910</Words>
  <Application>Microsoft Office PowerPoint</Application>
  <PresentationFormat>On-screen Show (4:3)</PresentationFormat>
  <Paragraphs>132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Times New Roman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Using the Advanced Search drop-down list operator "contains exact phrase starting with"</vt:lpstr>
      <vt:lpstr>Agenda</vt:lpstr>
      <vt:lpstr>Introduction</vt:lpstr>
      <vt:lpstr>Introduction</vt:lpstr>
      <vt:lpstr>Introduction</vt:lpstr>
      <vt:lpstr>Agenda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Agenda</vt:lpstr>
      <vt:lpstr>Example 2</vt:lpstr>
      <vt:lpstr>Example 2</vt:lpstr>
      <vt:lpstr>Example 2</vt:lpstr>
      <vt:lpstr>Agenda</vt:lpstr>
      <vt:lpstr>Example 3</vt:lpstr>
      <vt:lpstr>Example 3</vt:lpstr>
      <vt:lpstr>Example 3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Yoel Kortick</cp:lastModifiedBy>
  <cp:revision>468</cp:revision>
  <dcterms:created xsi:type="dcterms:W3CDTF">2015-04-14T20:14:13Z</dcterms:created>
  <dcterms:modified xsi:type="dcterms:W3CDTF">2018-01-31T09:51:57Z</dcterms:modified>
</cp:coreProperties>
</file>